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4" r:id="rId6"/>
    <p:sldId id="262" r:id="rId7"/>
    <p:sldId id="258" r:id="rId8"/>
    <p:sldId id="268" r:id="rId9"/>
    <p:sldId id="259" r:id="rId10"/>
    <p:sldId id="265" r:id="rId11"/>
    <p:sldId id="266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D72795-EC03-6C9B-490B-CD5FAEA6827E}" name="Shay, Ashley" initials="SA" userId="S::aes5254@psu.edu::4e4a6ca5-9cb6-4a03-ba1f-1894536b93c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8EC"/>
    <a:srgbClr val="729FB0"/>
    <a:srgbClr val="2CA02C"/>
    <a:srgbClr val="005171"/>
    <a:srgbClr val="D347A9"/>
    <a:srgbClr val="A2951A"/>
    <a:srgbClr val="7F7F7F"/>
    <a:srgbClr val="8C564B"/>
    <a:srgbClr val="9467B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693BC8-5D7C-48EC-B642-B8CDDFF0557C}" v="3" dt="2024-12-03T00:35:51.709"/>
    <p1510:client id="{E809B09A-ACD9-4698-BBB4-D97B16B00939}" v="212" dt="2024-12-03T14:13:48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854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B3D21-0833-9346-7EE1-8086E0217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464B2E-B70A-06F4-5C4E-FC1214493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98A8-50A1-962E-4EA8-46B8FD0BB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8B9C0-15D1-8F63-846D-9352EA8B4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1116B-3403-AA93-8CF2-EC645816D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03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B4419-4B97-DB9C-0DA8-E376A8D60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A3505-9E6B-D6C5-01E8-91CCAE1B8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29BF3-3BF8-912B-ABE6-8E2E31BFD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BCC03-CC57-10A2-12DB-A069DC8C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1A6AA-EAE5-7DFD-D695-CC655B5DE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167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DA0D4-7F28-B763-5073-A9433508C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DC108-CC1D-AB17-87DB-2DA3D9DDE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C86BD-54AA-43C5-5FAE-5C2B1D959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A1D2C-867E-0D32-D484-0D7FED655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025C6-1FE9-F443-4FA3-9C465EBEC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0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28FD5-A8DB-B68C-1D38-140489257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4D636-D645-8FFE-D763-5D7E6B004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8315BE-56AC-9927-2314-037667799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BEF113-1628-8D34-EB38-F56B69654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6C9011-0FC5-8714-7BCA-C801F63F5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5B655D-DBBA-CBE0-896F-2D1B6FA18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77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3B61-A600-E1F2-ECFE-5437C2345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28CC2-9032-36F2-A372-E2DCC5F56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1B749A-F2A2-ADD4-0769-C9DA9D8DF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5272DB-5E0F-391E-3F47-5410AB7F30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D88415-500D-35D9-463F-2610059B94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B9EA3E-E8BB-892F-37D3-414889036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5D3A8C-444D-D506-743C-46B5BA070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B3CA2C-88DF-36F2-2614-5FE0F6B08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36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46755-E6F5-F914-B2EB-54B6F3773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8302B2-09F6-56C3-B16F-F06FDD67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23DC17-BA07-AE37-FA9F-1056F90A7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6BAC48-F6F4-11EC-F234-070CDC664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34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915230-3185-4F59-5023-F36D544E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45490-67D9-9301-80E6-70D71321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C4CAF-8F00-5709-1C1D-C4F303F42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9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C8561-2783-9AD0-8C73-D5C62BF0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07637-E871-3A62-D169-DD47FBF62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E4AFC-AE21-BAC5-3CED-AB4C1A3E7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22A608-6FC9-E7B5-4BC3-9B81942C0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95529-05EC-F9F3-DAA7-C46EEC1A2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7C5E7A-D549-443C-AED0-346734B6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964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177D1-6595-C177-46E5-D056B345A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C155BD-5BF1-9FE5-8798-0876381BF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37F8F-362B-F1BD-49D7-0DBDA49ED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D81F2-B319-297A-2168-19F11276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D2112-92B2-7AB3-6C83-562445B72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98161-A596-E522-8C3E-E6465064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9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B1E83-156F-A658-8E8F-14EA20FE8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C3185-D56B-BD94-B02D-E37084F1C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FF3C7-8D47-03F6-B222-48B6B5A12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A4226-9CE0-7D62-4DE7-A0E341B85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984E1-7345-366C-D9E2-35C3CB84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57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4876B6-CB92-2A6C-F417-6D2C429819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28D930-0763-0BE5-3BE9-CF8DE5081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29470-9158-F889-E349-5E16268DE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4AB71-1B66-4F02-24C7-2F4A977F9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03066-913C-B0B8-EED0-B11DE015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8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7C3F2A-5814-BE23-54DB-F08EE7337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FB5F6D-DF2B-0EB6-0BFA-CDC59C6F1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224A4-41DF-78C5-C249-B543C4ED43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D2FC8-77F3-44B2-B83D-6A2FA7777488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DEDF9-FC64-450C-848D-230BC6EF6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AE53B-3C94-9E11-4BB6-39E316521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16ED0-57FB-4317-B80A-E82D2FF09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5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DC27E5-0379-AC98-D1DD-B2CBC101443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534" t="-340" r="1" b="1816"/>
          <a:stretch/>
        </p:blipFill>
        <p:spPr>
          <a:xfrm>
            <a:off x="2704" y="0"/>
            <a:ext cx="12189296" cy="16459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A49E90-26F9-7795-735B-09ABF749C805}"/>
              </a:ext>
            </a:extLst>
          </p:cNvPr>
          <p:cNvSpPr txBox="1"/>
          <p:nvPr/>
        </p:nvSpPr>
        <p:spPr>
          <a:xfrm>
            <a:off x="204619" y="1713214"/>
            <a:ext cx="896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5171"/>
                </a:solidFill>
              </a:rPr>
              <a:t>Goals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60D65C-FAB9-5198-EE10-0AB306FCE486}"/>
              </a:ext>
            </a:extLst>
          </p:cNvPr>
          <p:cNvSpPr txBox="1"/>
          <p:nvPr/>
        </p:nvSpPr>
        <p:spPr>
          <a:xfrm>
            <a:off x="521075" y="2049733"/>
            <a:ext cx="10066526" cy="17851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800100" lvl="1" indent="-3429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2000" dirty="0">
                <a:solidFill>
                  <a:srgbClr val="005171"/>
                </a:solidFill>
                <a:cs typeface="Arial"/>
              </a:rPr>
              <a:t>Foster a sense of community among staff and non-tenure line faculty working in core facilities.</a:t>
            </a:r>
            <a:endParaRPr lang="en-US" sz="2000" b="0" i="0" u="none" strike="noStrike" dirty="0">
              <a:solidFill>
                <a:srgbClr val="005171"/>
              </a:solidFill>
              <a:effectLst/>
              <a:cs typeface="Arial"/>
            </a:endParaRPr>
          </a:p>
          <a:p>
            <a:pPr marL="800100" lvl="1" indent="-342900" fontAlgn="base">
              <a:spcBef>
                <a:spcPts val="600"/>
              </a:spcBef>
              <a:buFont typeface="+mj-lt"/>
              <a:buAutoNum type="arabicPeriod"/>
            </a:pPr>
            <a:r>
              <a:rPr lang="en-US" sz="2000" dirty="0">
                <a:solidFill>
                  <a:srgbClr val="005171"/>
                </a:solidFill>
                <a:cs typeface="Arial"/>
              </a:rPr>
              <a:t>Promote</a:t>
            </a:r>
            <a:r>
              <a:rPr lang="en-US" sz="2000" b="0" i="0" u="none" strike="noStrike" dirty="0">
                <a:solidFill>
                  <a:srgbClr val="005171"/>
                </a:solidFill>
                <a:effectLst/>
                <a:cs typeface="Arial"/>
              </a:rPr>
              <a:t> collaboration and</a:t>
            </a:r>
            <a:r>
              <a:rPr lang="en-US" sz="2000" dirty="0">
                <a:solidFill>
                  <a:srgbClr val="005171"/>
                </a:solidFill>
                <a:cs typeface="Arial"/>
              </a:rPr>
              <a:t> cooperation</a:t>
            </a:r>
            <a:r>
              <a:rPr lang="en-US" sz="2000" b="0" i="0" u="none" strike="noStrike" dirty="0">
                <a:solidFill>
                  <a:srgbClr val="005171"/>
                </a:solidFill>
                <a:effectLst/>
                <a:cs typeface="Arial"/>
              </a:rPr>
              <a:t> between core facilities.</a:t>
            </a:r>
            <a:r>
              <a:rPr lang="en-US" sz="2000" b="0" i="0" dirty="0">
                <a:solidFill>
                  <a:srgbClr val="005171"/>
                </a:solidFill>
                <a:effectLst/>
                <a:cs typeface="Arial"/>
              </a:rPr>
              <a:t>​</a:t>
            </a:r>
            <a:endParaRPr lang="en-US" sz="2000" dirty="0">
              <a:solidFill>
                <a:srgbClr val="005171"/>
              </a:solidFill>
              <a:ea typeface="Calibri"/>
              <a:cs typeface="Arial"/>
            </a:endParaRPr>
          </a:p>
          <a:p>
            <a:pPr marL="800100" lvl="1" indent="-342900" fontAlgn="base">
              <a:spcBef>
                <a:spcPts val="600"/>
              </a:spcBef>
              <a:buAutoNum type="arabicPeriod"/>
            </a:pPr>
            <a:r>
              <a:rPr lang="en-US" sz="2000" dirty="0">
                <a:solidFill>
                  <a:srgbClr val="005171"/>
                </a:solidFill>
                <a:cs typeface="Arial"/>
              </a:rPr>
              <a:t>Educate</a:t>
            </a:r>
            <a:r>
              <a:rPr lang="en-US" sz="2000" b="0" i="0" u="none" strike="noStrike" dirty="0">
                <a:solidFill>
                  <a:srgbClr val="005171"/>
                </a:solidFill>
                <a:effectLst/>
                <a:cs typeface="Arial"/>
              </a:rPr>
              <a:t> and </a:t>
            </a:r>
            <a:r>
              <a:rPr lang="en-US" sz="2000" dirty="0">
                <a:solidFill>
                  <a:srgbClr val="005171"/>
                </a:solidFill>
                <a:cs typeface="Arial"/>
              </a:rPr>
              <a:t>enable career</a:t>
            </a:r>
            <a:r>
              <a:rPr lang="en-US" sz="2000" b="0" i="0" u="none" strike="noStrike" dirty="0">
                <a:solidFill>
                  <a:srgbClr val="005171"/>
                </a:solidFill>
                <a:effectLst/>
                <a:cs typeface="Arial"/>
              </a:rPr>
              <a:t> advancement for core facility staff </a:t>
            </a:r>
            <a:r>
              <a:rPr lang="en-US" sz="2000" dirty="0">
                <a:solidFill>
                  <a:srgbClr val="005171"/>
                </a:solidFill>
                <a:cs typeface="Calibri"/>
              </a:rPr>
              <a:t>and non-tenure line faculty </a:t>
            </a:r>
            <a:r>
              <a:rPr lang="en-US" sz="2000" dirty="0">
                <a:solidFill>
                  <a:srgbClr val="005171"/>
                </a:solidFill>
                <a:cs typeface="Arial"/>
              </a:rPr>
              <a:t>through</a:t>
            </a:r>
            <a:r>
              <a:rPr lang="en-US" sz="2000" b="0" i="0" u="none" strike="noStrike" dirty="0">
                <a:solidFill>
                  <a:srgbClr val="005171"/>
                </a:solidFill>
                <a:effectLst/>
                <a:cs typeface="Arial"/>
              </a:rPr>
              <a:t> quarterly meetings.</a:t>
            </a:r>
            <a:r>
              <a:rPr lang="en-US" sz="2000" dirty="0">
                <a:solidFill>
                  <a:srgbClr val="005171"/>
                </a:solidFill>
                <a:cs typeface="Arial"/>
              </a:rPr>
              <a:t> </a:t>
            </a:r>
            <a:endParaRPr lang="en-US" sz="2000" dirty="0">
              <a:solidFill>
                <a:srgbClr val="005171"/>
              </a:solidFill>
              <a:ea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A29560-999C-1926-A0D9-B75A1186F4DC}"/>
              </a:ext>
            </a:extLst>
          </p:cNvPr>
          <p:cNvSpPr txBox="1"/>
          <p:nvPr/>
        </p:nvSpPr>
        <p:spPr>
          <a:xfrm>
            <a:off x="204619" y="3834837"/>
            <a:ext cx="10591874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005171"/>
                </a:solidFill>
              </a:rPr>
              <a:t>Our target audience is anyone who performs and/or supports any of these things: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851A84-ECF8-50DA-8A4D-C0B0857EDC02}"/>
              </a:ext>
            </a:extLst>
          </p:cNvPr>
          <p:cNvSpPr txBox="1"/>
          <p:nvPr/>
        </p:nvSpPr>
        <p:spPr>
          <a:xfrm>
            <a:off x="1059241" y="4257345"/>
            <a:ext cx="8990194" cy="23237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171"/>
                </a:solidFill>
              </a:rPr>
              <a:t>Process samples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171"/>
                </a:solidFill>
              </a:rPr>
              <a:t>Operate and maintain instrumentation</a:t>
            </a:r>
            <a:endParaRPr lang="en-US" sz="2000" dirty="0">
              <a:solidFill>
                <a:srgbClr val="005171"/>
              </a:solidFill>
              <a:ea typeface="Calibri"/>
              <a:cs typeface="Calibri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171"/>
                </a:solidFill>
              </a:rPr>
              <a:t>Train students</a:t>
            </a:r>
            <a:endParaRPr lang="en-US" sz="2000" dirty="0">
              <a:solidFill>
                <a:srgbClr val="005171"/>
              </a:solidFill>
              <a:ea typeface="Calibri"/>
              <a:cs typeface="Calibri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171"/>
                </a:solidFill>
              </a:rPr>
              <a:t>Consult with users on their projects</a:t>
            </a:r>
            <a:endParaRPr lang="en-US" sz="2000" dirty="0">
              <a:solidFill>
                <a:srgbClr val="005171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171"/>
                </a:solidFill>
              </a:rPr>
              <a:t>Interact with multiple departments on campus</a:t>
            </a:r>
            <a:endParaRPr lang="en-US" sz="2000" dirty="0">
              <a:solidFill>
                <a:srgbClr val="005171"/>
              </a:solidFill>
              <a:ea typeface="Calibri" panose="020F0502020204030204"/>
              <a:cs typeface="Calibri" panose="020F0502020204030204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5171"/>
                </a:solidFill>
              </a:rPr>
              <a:t>Interact with users external to Penn State</a:t>
            </a:r>
            <a:endParaRPr lang="en-US" sz="2000" dirty="0">
              <a:solidFill>
                <a:srgbClr val="005171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B1AD4-D6B0-D3DD-416F-032B414E11AE}"/>
              </a:ext>
            </a:extLst>
          </p:cNvPr>
          <p:cNvSpPr txBox="1"/>
          <p:nvPr/>
        </p:nvSpPr>
        <p:spPr>
          <a:xfrm>
            <a:off x="0" y="822960"/>
            <a:ext cx="12189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Motivation</a:t>
            </a:r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10952A2-9499-9142-4664-60FC90A71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553"/>
            <a:ext cx="245291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72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DC27E5-0379-AC98-D1DD-B2CBC101443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534" t="-340" r="1" b="1816"/>
          <a:stretch/>
        </p:blipFill>
        <p:spPr>
          <a:xfrm>
            <a:off x="2704" y="0"/>
            <a:ext cx="12189296" cy="16459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B81690-731B-B8EC-B200-77AAA5C8F1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109"/>
          <a:stretch/>
        </p:blipFill>
        <p:spPr>
          <a:xfrm>
            <a:off x="1798288" y="2044757"/>
            <a:ext cx="8420533" cy="1384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EACAF4-781C-CF06-1824-DF8D39E92C82}"/>
              </a:ext>
            </a:extLst>
          </p:cNvPr>
          <p:cNvSpPr txBox="1"/>
          <p:nvPr/>
        </p:nvSpPr>
        <p:spPr>
          <a:xfrm>
            <a:off x="838200" y="3827837"/>
            <a:ext cx="10515599" cy="25391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171"/>
                </a:solidFill>
              </a:rPr>
              <a:t>Scientific/professional isolation has the same effect on careers hence collaboration grants.</a:t>
            </a:r>
            <a:endParaRPr lang="en-US" sz="2400" dirty="0">
              <a:solidFill>
                <a:srgbClr val="005171"/>
              </a:solidFill>
              <a:ea typeface="Calibri"/>
              <a:cs typeface="Calibri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171"/>
                </a:solidFill>
              </a:rPr>
              <a:t>There is a good chance there is something making your job harder that someone else has already figured out.</a:t>
            </a:r>
            <a:endParaRPr lang="en-US" sz="2400" dirty="0">
              <a:solidFill>
                <a:srgbClr val="005171"/>
              </a:solidFill>
              <a:ea typeface="Calibri"/>
              <a:cs typeface="Calibri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171"/>
                </a:solidFill>
              </a:rPr>
              <a:t>Hope to foster a community that is positive and solution-oriented. </a:t>
            </a:r>
            <a:endParaRPr lang="en-US" sz="2400" dirty="0">
              <a:solidFill>
                <a:srgbClr val="005171"/>
              </a:solidFill>
              <a:ea typeface="Calibri"/>
              <a:cs typeface="Calibri"/>
            </a:endParaRPr>
          </a:p>
          <a:p>
            <a:pPr>
              <a:spcBef>
                <a:spcPts val="600"/>
              </a:spcBef>
            </a:pPr>
            <a:endParaRPr lang="en-US" sz="2400" dirty="0">
              <a:solidFill>
                <a:srgbClr val="00517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E63855-64D1-6322-CE13-32F6C0D2A841}"/>
              </a:ext>
            </a:extLst>
          </p:cNvPr>
          <p:cNvSpPr txBox="1"/>
          <p:nvPr/>
        </p:nvSpPr>
        <p:spPr>
          <a:xfrm>
            <a:off x="0" y="822960"/>
            <a:ext cx="12189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Motivation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8628785-4500-E9AE-65AB-CB432A4F8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5291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05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DC27E5-0379-AC98-D1DD-B2CBC101443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534" t="-340" r="1" b="1816"/>
          <a:stretch/>
        </p:blipFill>
        <p:spPr>
          <a:xfrm>
            <a:off x="2704" y="0"/>
            <a:ext cx="12189296" cy="16459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B8C170-8C0F-8BB5-C535-48F2BE199802}"/>
              </a:ext>
            </a:extLst>
          </p:cNvPr>
          <p:cNvSpPr txBox="1"/>
          <p:nvPr/>
        </p:nvSpPr>
        <p:spPr>
          <a:xfrm>
            <a:off x="0" y="1645919"/>
            <a:ext cx="12189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005171"/>
                </a:solidFill>
              </a:rPr>
              <a:t>How to foster cooperation between core facilities?</a:t>
            </a:r>
          </a:p>
        </p:txBody>
      </p:sp>
      <p:pic>
        <p:nvPicPr>
          <p:cNvPr id="3074" name="Picture 2" descr="Association of Biomolecular Resource Facilities - ABRF">
            <a:extLst>
              <a:ext uri="{FF2B5EF4-FFF2-40B4-BE49-F238E27FC236}">
                <a16:creationId xmlns:a16="http://schemas.microsoft.com/office/drawing/2014/main" id="{1C19B5AC-BF70-CE42-D377-0606CF211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846" y="2781467"/>
            <a:ext cx="2804981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275B0E-E2FE-8B0E-0315-2ADD8DFA4351}"/>
              </a:ext>
            </a:extLst>
          </p:cNvPr>
          <p:cNvSpPr txBox="1"/>
          <p:nvPr/>
        </p:nvSpPr>
        <p:spPr>
          <a:xfrm>
            <a:off x="8786123" y="5593416"/>
            <a:ext cx="280498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/>
              <a:t>Association of Biomedical Resource Facilities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BEE239-D363-791D-AE63-C0C759828C06}"/>
              </a:ext>
            </a:extLst>
          </p:cNvPr>
          <p:cNvSpPr txBox="1"/>
          <p:nvPr/>
        </p:nvSpPr>
        <p:spPr>
          <a:xfrm>
            <a:off x="180781" y="2712718"/>
            <a:ext cx="8201219" cy="2769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171"/>
                </a:solidFill>
              </a:rPr>
              <a:t>Not a problem unique to Penn State.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171"/>
                </a:solidFill>
              </a:rPr>
              <a:t> The pandemic changed a lot about how we operate. 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171"/>
                </a:solidFill>
              </a:rPr>
              <a:t>Can we leverage some of the technologies we learned during the pandemic?</a:t>
            </a:r>
            <a:endParaRPr lang="en-US" sz="2400" dirty="0">
              <a:solidFill>
                <a:srgbClr val="005171"/>
              </a:solidFill>
              <a:ea typeface="Calibri"/>
              <a:cs typeface="Calibri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171"/>
                </a:solidFill>
              </a:rPr>
              <a:t>The ABRF is a national society for core facilities in Biological sciences.</a:t>
            </a:r>
            <a:endParaRPr lang="en-US" sz="2400" dirty="0">
              <a:solidFill>
                <a:srgbClr val="005171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AEBB8B-AC34-BEA0-A43B-B1F347E95B52}"/>
              </a:ext>
            </a:extLst>
          </p:cNvPr>
          <p:cNvSpPr txBox="1"/>
          <p:nvPr/>
        </p:nvSpPr>
        <p:spPr>
          <a:xfrm>
            <a:off x="0" y="822960"/>
            <a:ext cx="1218929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Motivation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2E40D31-6FBC-F872-288C-AB3D1C6AA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10"/>
            <a:ext cx="245291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62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DC27E5-0379-AC98-D1DD-B2CBC101443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534" t="-340" r="1" b="1816"/>
          <a:stretch/>
        </p:blipFill>
        <p:spPr>
          <a:xfrm>
            <a:off x="2704" y="0"/>
            <a:ext cx="12189296" cy="1645920"/>
          </a:xfrm>
          <a:prstGeom prst="rect">
            <a:avLst/>
          </a:prstGeom>
        </p:spPr>
      </p:pic>
      <p:pic>
        <p:nvPicPr>
          <p:cNvPr id="1026" name="Picture 2" descr="Ashley Price | The Huck Institutes (en-US)">
            <a:extLst>
              <a:ext uri="{FF2B5EF4-FFF2-40B4-BE49-F238E27FC236}">
                <a16:creationId xmlns:a16="http://schemas.microsoft.com/office/drawing/2014/main" id="{E1761E3A-D2DA-75C0-6DA2-855B25FF5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094" y="2015804"/>
            <a:ext cx="2194560" cy="2194560"/>
          </a:xfrm>
          <a:prstGeom prst="rect">
            <a:avLst/>
          </a:prstGeom>
          <a:noFill/>
          <a:ln w="12700">
            <a:solidFill>
              <a:srgbClr val="2CA02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A669EB-B8F6-7D6F-270F-EC6D4EA268CD}"/>
              </a:ext>
            </a:extLst>
          </p:cNvPr>
          <p:cNvSpPr txBox="1"/>
          <p:nvPr/>
        </p:nvSpPr>
        <p:spPr>
          <a:xfrm>
            <a:off x="6096419" y="1652804"/>
            <a:ext cx="1980157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5171"/>
                </a:solidFill>
              </a:rPr>
              <a:t>Ashley Price (Huck)</a:t>
            </a:r>
          </a:p>
        </p:txBody>
      </p:sp>
      <p:pic>
        <p:nvPicPr>
          <p:cNvPr id="1028" name="Picture 4" descr="Ashley Shay | The Huck Institutes (en-US)">
            <a:extLst>
              <a:ext uri="{FF2B5EF4-FFF2-40B4-BE49-F238E27FC236}">
                <a16:creationId xmlns:a16="http://schemas.microsoft.com/office/drawing/2014/main" id="{A465DFDA-29D7-5C7E-2B7C-5034DE079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769" y="1969792"/>
            <a:ext cx="2194560" cy="2194560"/>
          </a:xfrm>
          <a:prstGeom prst="rect">
            <a:avLst/>
          </a:prstGeom>
          <a:noFill/>
          <a:ln w="12700">
            <a:solidFill>
              <a:srgbClr val="2CA02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arah Kiemle | Materials Research Institute">
            <a:extLst>
              <a:ext uri="{FF2B5EF4-FFF2-40B4-BE49-F238E27FC236}">
                <a16:creationId xmlns:a16="http://schemas.microsoft.com/office/drawing/2014/main" id="{D1439457-76EB-7AAD-F5C6-7F3564038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55" y="1969792"/>
            <a:ext cx="2194560" cy="2194560"/>
          </a:xfrm>
          <a:prstGeom prst="rect">
            <a:avLst/>
          </a:prstGeom>
          <a:noFill/>
          <a:ln w="12700">
            <a:solidFill>
              <a:srgbClr val="2CA02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awanda Zimudzi | Materials Research Institute">
            <a:extLst>
              <a:ext uri="{FF2B5EF4-FFF2-40B4-BE49-F238E27FC236}">
                <a16:creationId xmlns:a16="http://schemas.microsoft.com/office/drawing/2014/main" id="{E03AB7EA-BDED-B4C8-E565-1BDDB2A878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2"/>
          <a:stretch/>
        </p:blipFill>
        <p:spPr bwMode="auto">
          <a:xfrm>
            <a:off x="571496" y="4572000"/>
            <a:ext cx="2476499" cy="2286000"/>
          </a:xfrm>
          <a:prstGeom prst="rect">
            <a:avLst/>
          </a:prstGeom>
          <a:noFill/>
          <a:ln w="12700">
            <a:solidFill>
              <a:srgbClr val="2CA02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7A8893-CA7C-74A6-43D6-645C7422D38D}"/>
              </a:ext>
            </a:extLst>
          </p:cNvPr>
          <p:cNvSpPr txBox="1"/>
          <p:nvPr/>
        </p:nvSpPr>
        <p:spPr>
          <a:xfrm>
            <a:off x="8702502" y="1643836"/>
            <a:ext cx="2006318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005171"/>
                </a:solidFill>
              </a:rPr>
              <a:t>Ashley Shay ( Huck)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BE2C3A-338B-145C-348E-51B1D8F8B29C}"/>
              </a:ext>
            </a:extLst>
          </p:cNvPr>
          <p:cNvSpPr txBox="1"/>
          <p:nvPr/>
        </p:nvSpPr>
        <p:spPr>
          <a:xfrm>
            <a:off x="3111309" y="1619272"/>
            <a:ext cx="262168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5171"/>
                </a:solidFill>
              </a:rPr>
              <a:t>Lizz Wagner (Entomology)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9ECFE8-E072-5A1C-8C71-9BB2C5F627E2}"/>
              </a:ext>
            </a:extLst>
          </p:cNvPr>
          <p:cNvSpPr txBox="1"/>
          <p:nvPr/>
        </p:nvSpPr>
        <p:spPr>
          <a:xfrm>
            <a:off x="817517" y="4259576"/>
            <a:ext cx="1766894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5171"/>
                </a:solidFill>
              </a:rPr>
              <a:t>T.J Zimudzi( MRI)</a:t>
            </a:r>
            <a:endParaRPr lang="en-US" dirty="0">
              <a:solidFill>
                <a:srgbClr val="005171"/>
              </a:solidFill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0BDD37-21A6-FCF3-EE0E-E405B38DFFAA}"/>
              </a:ext>
            </a:extLst>
          </p:cNvPr>
          <p:cNvSpPr txBox="1"/>
          <p:nvPr/>
        </p:nvSpPr>
        <p:spPr>
          <a:xfrm>
            <a:off x="770991" y="1636109"/>
            <a:ext cx="1976888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5171"/>
                </a:solidFill>
              </a:rPr>
              <a:t>Sarah </a:t>
            </a:r>
            <a:r>
              <a:rPr lang="en-US" dirty="0" err="1">
                <a:solidFill>
                  <a:srgbClr val="005171"/>
                </a:solidFill>
              </a:rPr>
              <a:t>Kiemle</a:t>
            </a:r>
            <a:r>
              <a:rPr lang="en-US" dirty="0">
                <a:solidFill>
                  <a:srgbClr val="005171"/>
                </a:solidFill>
              </a:rPr>
              <a:t> (MRI)</a:t>
            </a:r>
          </a:p>
        </p:txBody>
      </p:sp>
      <p:pic>
        <p:nvPicPr>
          <p:cNvPr id="12" name="Picture 2" descr="Elizabeth Wagner - Laboratory/Field Technician - Penn State University |  LinkedIn">
            <a:extLst>
              <a:ext uri="{FF2B5EF4-FFF2-40B4-BE49-F238E27FC236}">
                <a16:creationId xmlns:a16="http://schemas.microsoft.com/office/drawing/2014/main" id="{08EDEB48-9988-3FBD-0FE2-395803910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896" y="1964845"/>
            <a:ext cx="2194560" cy="2194560"/>
          </a:xfrm>
          <a:prstGeom prst="rect">
            <a:avLst/>
          </a:prstGeom>
          <a:noFill/>
          <a:ln w="12700">
            <a:solidFill>
              <a:srgbClr val="2CA02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F43DCF-E41A-94A7-7B55-18366930122C}"/>
              </a:ext>
            </a:extLst>
          </p:cNvPr>
          <p:cNvSpPr txBox="1"/>
          <p:nvPr/>
        </p:nvSpPr>
        <p:spPr>
          <a:xfrm>
            <a:off x="0" y="822960"/>
            <a:ext cx="1218929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Leadership</a:t>
            </a:r>
          </a:p>
        </p:txBody>
      </p:sp>
      <p:pic>
        <p:nvPicPr>
          <p:cNvPr id="6" name="Picture 5" descr="A person in a black jacket&#10;&#10;Description automatically generated">
            <a:extLst>
              <a:ext uri="{FF2B5EF4-FFF2-40B4-BE49-F238E27FC236}">
                <a16:creationId xmlns:a16="http://schemas.microsoft.com/office/drawing/2014/main" id="{BF5CF8FF-AD8B-0B28-809D-C07920FA08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4902" y="4647196"/>
            <a:ext cx="1649949" cy="2183711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15" name="Picture 14" descr="Tapas Mal | Materials Research Institute">
            <a:extLst>
              <a:ext uri="{FF2B5EF4-FFF2-40B4-BE49-F238E27FC236}">
                <a16:creationId xmlns:a16="http://schemas.microsoft.com/office/drawing/2014/main" id="{19813C85-CE8B-21E1-4A0F-2A27B090AE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9351" y="4733697"/>
            <a:ext cx="2125407" cy="209721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BA8BEB-7C64-96CE-0F88-D4D3BE1CC784}"/>
              </a:ext>
            </a:extLst>
          </p:cNvPr>
          <p:cNvSpPr txBox="1"/>
          <p:nvPr/>
        </p:nvSpPr>
        <p:spPr>
          <a:xfrm>
            <a:off x="5457707" y="4304002"/>
            <a:ext cx="25412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729FB0"/>
                </a:solidFill>
                <a:ea typeface="Calibri"/>
                <a:cs typeface="Calibri"/>
              </a:rPr>
              <a:t>Hlengilizwe</a:t>
            </a:r>
            <a:r>
              <a:rPr lang="en-US" dirty="0">
                <a:solidFill>
                  <a:srgbClr val="729FB0"/>
                </a:solidFill>
                <a:ea typeface="Calibri"/>
                <a:cs typeface="Calibri"/>
              </a:rPr>
              <a:t> Nyoni( IEE)</a:t>
            </a:r>
            <a:endParaRPr lang="en-US" dirty="0">
              <a:solidFill>
                <a:srgbClr val="729FB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E08FCC-477C-AB97-2014-65446779BB27}"/>
              </a:ext>
            </a:extLst>
          </p:cNvPr>
          <p:cNvSpPr txBox="1"/>
          <p:nvPr/>
        </p:nvSpPr>
        <p:spPr>
          <a:xfrm>
            <a:off x="7998931" y="4310886"/>
            <a:ext cx="25412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729FB0"/>
                </a:solidFill>
                <a:ea typeface="Calibri"/>
                <a:cs typeface="Calibri"/>
              </a:rPr>
              <a:t>Tapas </a:t>
            </a:r>
            <a:r>
              <a:rPr lang="en-US">
                <a:solidFill>
                  <a:srgbClr val="729FB0"/>
                </a:solidFill>
                <a:ea typeface="Calibri"/>
                <a:cs typeface="Calibri"/>
              </a:rPr>
              <a:t>Mal</a:t>
            </a:r>
            <a:r>
              <a:rPr lang="en-US" dirty="0">
                <a:solidFill>
                  <a:srgbClr val="729FB0"/>
                </a:solidFill>
                <a:ea typeface="Calibri"/>
                <a:cs typeface="Calibri"/>
              </a:rPr>
              <a:t> ( Chemistry)</a:t>
            </a:r>
            <a:endParaRPr lang="en-US" dirty="0">
              <a:solidFill>
                <a:srgbClr val="729FB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5717BA-8C69-DAFD-9DB0-9243DABF263B}"/>
              </a:ext>
            </a:extLst>
          </p:cNvPr>
          <p:cNvSpPr/>
          <p:nvPr/>
        </p:nvSpPr>
        <p:spPr>
          <a:xfrm>
            <a:off x="5342024" y="4349462"/>
            <a:ext cx="6435448" cy="25085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6A66F3-FE28-9347-6D07-6726920C1EFC}"/>
              </a:ext>
            </a:extLst>
          </p:cNvPr>
          <p:cNvSpPr txBox="1"/>
          <p:nvPr/>
        </p:nvSpPr>
        <p:spPr>
          <a:xfrm>
            <a:off x="10214758" y="5214164"/>
            <a:ext cx="1644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Past committee</a:t>
            </a:r>
          </a:p>
          <a:p>
            <a:r>
              <a:rPr lang="en-US" dirty="0"/>
              <a:t>members</a:t>
            </a:r>
          </a:p>
        </p:txBody>
      </p:sp>
      <p:pic>
        <p:nvPicPr>
          <p:cNvPr id="17" name="Picture 1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DB46E12-3C79-4F6F-E68B-4C8D8B24CE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5291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DC27E5-0379-AC98-D1DD-B2CBC101443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534" t="-340" r="1" b="1816"/>
          <a:stretch/>
        </p:blipFill>
        <p:spPr>
          <a:xfrm>
            <a:off x="2704" y="0"/>
            <a:ext cx="12189296" cy="16459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F43DCF-E41A-94A7-7B55-18366930122C}"/>
              </a:ext>
            </a:extLst>
          </p:cNvPr>
          <p:cNvSpPr txBox="1"/>
          <p:nvPr/>
        </p:nvSpPr>
        <p:spPr>
          <a:xfrm>
            <a:off x="1" y="822960"/>
            <a:ext cx="1218929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ea typeface="Calibri"/>
                <a:cs typeface="Calibri"/>
              </a:rPr>
              <a:t>Membership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D4F100-4301-4986-4CBA-C122AB9E91BA}"/>
              </a:ext>
            </a:extLst>
          </p:cNvPr>
          <p:cNvSpPr txBox="1"/>
          <p:nvPr/>
        </p:nvSpPr>
        <p:spPr>
          <a:xfrm>
            <a:off x="481110" y="2445471"/>
            <a:ext cx="8774891" cy="38625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Laboratory for Isotopes and Metals in the Environment (LIME)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000" b="0" i="0" dirty="0">
                <a:solidFill>
                  <a:srgbClr val="001C55"/>
                </a:solidFill>
                <a:effectLst/>
              </a:rPr>
              <a:t>Nanofabrication Lab (</a:t>
            </a:r>
            <a:r>
              <a:rPr lang="en-US" sz="2000" dirty="0" err="1">
                <a:ea typeface="Calibri"/>
                <a:cs typeface="Calibri"/>
              </a:rPr>
              <a:t>NanoFab</a:t>
            </a:r>
            <a:r>
              <a:rPr lang="en-US" sz="2000" dirty="0">
                <a:ea typeface="Calibri"/>
                <a:cs typeface="Calibri"/>
              </a:rPr>
              <a:t>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Institute of Energy and the Environment (IEE)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Material Characterization Lab (MCL)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2D Crystal Consortium - Materials Innovation Platform (2DCC-MIP)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Chemistry Nuclear Magnetic Resonance facility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Agricultural services lab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IEE Environmental contaminants  analytical laboratory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Hershey Medical School core facilities.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Huck Institute core facilities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B222B4-43A3-B2BF-03AC-AF88BDB53D94}"/>
              </a:ext>
            </a:extLst>
          </p:cNvPr>
          <p:cNvSpPr txBox="1"/>
          <p:nvPr/>
        </p:nvSpPr>
        <p:spPr>
          <a:xfrm>
            <a:off x="89396" y="1645920"/>
            <a:ext cx="12012957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400" dirty="0">
                <a:solidFill>
                  <a:srgbClr val="005171"/>
                </a:solidFill>
                <a:ea typeface="Calibri" panose="020F0502020204030204"/>
                <a:cs typeface="Calibri" panose="020F0502020204030204"/>
              </a:rPr>
              <a:t>Our events have been attended by staff and faculty from several core facilities. </a:t>
            </a:r>
            <a:endParaRPr lang="en-US" sz="2400">
              <a:solidFill>
                <a:srgbClr val="005171"/>
              </a:solidFill>
              <a:ea typeface="Calibri" panose="020F0502020204030204"/>
              <a:cs typeface="Calibri" panose="020F0502020204030204"/>
            </a:endParaRPr>
          </a:p>
          <a:p>
            <a:pPr algn="ctr">
              <a:spcBef>
                <a:spcPts val="1200"/>
              </a:spcBef>
            </a:pPr>
            <a:endParaRPr lang="en-US" sz="2400">
              <a:solidFill>
                <a:srgbClr val="005171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D5E1230-99C6-AFA3-9E82-0CDBA85BC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5291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84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DC27E5-0379-AC98-D1DD-B2CBC101443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534" t="-340" r="1" b="1816"/>
          <a:stretch/>
        </p:blipFill>
        <p:spPr>
          <a:xfrm>
            <a:off x="2704" y="0"/>
            <a:ext cx="12189296" cy="164592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D9B954C-5B48-8A5C-05FD-AF51DE9D7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808" y="2806379"/>
            <a:ext cx="500062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CAA4C8-3C16-DF76-2391-3C2612F99F07}"/>
              </a:ext>
            </a:extLst>
          </p:cNvPr>
          <p:cNvSpPr txBox="1"/>
          <p:nvPr/>
        </p:nvSpPr>
        <p:spPr>
          <a:xfrm>
            <a:off x="180474" y="2276027"/>
            <a:ext cx="6143456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>
                <a:solidFill>
                  <a:srgbClr val="1F77B4"/>
                </a:solidFill>
              </a:rPr>
              <a:t>Promotion for core facilities non-tenure line faculty and full-time staff.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>
                <a:solidFill>
                  <a:srgbClr val="EB7005"/>
                </a:solidFill>
              </a:rPr>
              <a:t>Publication and acknowledgment policy.</a:t>
            </a:r>
            <a:endParaRPr lang="en-US" dirty="0">
              <a:solidFill>
                <a:srgbClr val="EB7005"/>
              </a:solidFill>
              <a:ea typeface="Calibri"/>
              <a:cs typeface="Calibri"/>
            </a:endParaRP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>
                <a:solidFill>
                  <a:srgbClr val="2CA02C"/>
                </a:solidFill>
              </a:rPr>
              <a:t>Core facility recognition (are there any awards for core facility staff?)</a:t>
            </a:r>
            <a:endParaRPr lang="en-US" dirty="0">
              <a:solidFill>
                <a:srgbClr val="2CA02C"/>
              </a:solidFill>
              <a:ea typeface="Calibri"/>
              <a:cs typeface="Calibri"/>
            </a:endParaRP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>
                <a:solidFill>
                  <a:srgbClr val="D62728"/>
                </a:solidFill>
              </a:rPr>
              <a:t>User training</a:t>
            </a:r>
            <a:endParaRPr lang="en-US" dirty="0">
              <a:solidFill>
                <a:srgbClr val="D62728"/>
              </a:solidFill>
              <a:ea typeface="Calibri"/>
              <a:cs typeface="Calibri"/>
            </a:endParaRP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>
                <a:solidFill>
                  <a:srgbClr val="9467BD"/>
                </a:solidFill>
              </a:rPr>
              <a:t>Visibility of core facilities (how do people find us)</a:t>
            </a:r>
            <a:endParaRPr lang="en-US" dirty="0">
              <a:solidFill>
                <a:srgbClr val="9467BD"/>
              </a:solidFill>
              <a:ea typeface="Calibri"/>
              <a:cs typeface="Calibri"/>
            </a:endParaRP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>
                <a:solidFill>
                  <a:srgbClr val="8C564B"/>
                </a:solidFill>
              </a:rPr>
              <a:t>Purchasing, billing, and ARSO contracts.</a:t>
            </a:r>
            <a:endParaRPr lang="en-US" dirty="0">
              <a:solidFill>
                <a:srgbClr val="8C564B"/>
              </a:solidFill>
              <a:ea typeface="Calibri"/>
              <a:cs typeface="Calibri"/>
            </a:endParaRP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>
                <a:solidFill>
                  <a:srgbClr val="D347A9"/>
                </a:solidFill>
              </a:rPr>
              <a:t>Leo vs iLab vs Other</a:t>
            </a:r>
            <a:endParaRPr lang="en-US" dirty="0">
              <a:solidFill>
                <a:srgbClr val="D347A9"/>
              </a:solidFill>
              <a:ea typeface="Calibri"/>
              <a:cs typeface="Calibri"/>
            </a:endParaRP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Keeping core facility instruments and staff up to date with modern times.</a:t>
            </a:r>
            <a:endParaRPr lang="en-US" dirty="0">
              <a:solidFill>
                <a:schemeClr val="bg2">
                  <a:lumMod val="50000"/>
                </a:schemeClr>
              </a:solidFill>
              <a:ea typeface="Calibri"/>
              <a:cs typeface="Calibri"/>
            </a:endParaRP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>
                <a:solidFill>
                  <a:srgbClr val="A2951A"/>
                </a:solidFill>
              </a:rPr>
              <a:t>How to foster cooperation between core facilities.</a:t>
            </a:r>
            <a:endParaRPr lang="en-US" dirty="0">
              <a:solidFill>
                <a:srgbClr val="A2951A"/>
              </a:solidFill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A5FB04-AF10-2C4A-2B32-2595B185B549}"/>
              </a:ext>
            </a:extLst>
          </p:cNvPr>
          <p:cNvSpPr txBox="1"/>
          <p:nvPr/>
        </p:nvSpPr>
        <p:spPr>
          <a:xfrm>
            <a:off x="72435" y="1711780"/>
            <a:ext cx="1067593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dirty="0">
                <a:solidFill>
                  <a:srgbClr val="005171"/>
                </a:solidFill>
              </a:rPr>
              <a:t>Results of poll on the types of things staff and faculty would like the CFC to focus 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B74548-72BC-46CD-B8BE-3722971C6538}"/>
              </a:ext>
            </a:extLst>
          </p:cNvPr>
          <p:cNvSpPr txBox="1"/>
          <p:nvPr/>
        </p:nvSpPr>
        <p:spPr>
          <a:xfrm>
            <a:off x="0" y="822960"/>
            <a:ext cx="1218929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CFC focus areas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88E80C8-F081-A4BD-825E-535AEA21F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52914" cy="9144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97D6C6C-06DB-B7B7-46ED-23BC2528C43E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11186538" y="2635096"/>
            <a:ext cx="164592" cy="720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8547DAB-7D42-BD57-540E-388D087383BF}"/>
              </a:ext>
            </a:extLst>
          </p:cNvPr>
          <p:cNvSpPr txBox="1"/>
          <p:nvPr/>
        </p:nvSpPr>
        <p:spPr>
          <a:xfrm>
            <a:off x="10258422" y="2327319"/>
            <a:ext cx="218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Coffee and teams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1FDD057-FD4B-A178-C3F9-D462D4796E59}"/>
              </a:ext>
            </a:extLst>
          </p:cNvPr>
          <p:cNvCxnSpPr/>
          <p:nvPr/>
        </p:nvCxnSpPr>
        <p:spPr>
          <a:xfrm>
            <a:off x="7543800" y="3355848"/>
            <a:ext cx="192024" cy="630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4676A61-7053-1939-1BCE-FF4910AFCE20}"/>
              </a:ext>
            </a:extLst>
          </p:cNvPr>
          <p:cNvSpPr txBox="1"/>
          <p:nvPr/>
        </p:nvSpPr>
        <p:spPr>
          <a:xfrm>
            <a:off x="7233935" y="2617184"/>
            <a:ext cx="17069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Authorship and acknowledgement working group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80C9B8-FD23-40E9-4704-32831C1B8204}"/>
              </a:ext>
            </a:extLst>
          </p:cNvPr>
          <p:cNvSpPr txBox="1"/>
          <p:nvPr/>
        </p:nvSpPr>
        <p:spPr>
          <a:xfrm>
            <a:off x="72435" y="6286584"/>
            <a:ext cx="120030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005171"/>
                </a:solidFill>
              </a:rPr>
              <a:t>We try to organize Coffee and Teams meetings centered around the themes in this poll.</a:t>
            </a:r>
          </a:p>
        </p:txBody>
      </p:sp>
    </p:spTree>
    <p:extLst>
      <p:ext uri="{BB962C8B-B14F-4D97-AF65-F5344CB8AC3E}">
        <p14:creationId xmlns:p14="http://schemas.microsoft.com/office/powerpoint/2010/main" val="493825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DC27E5-0379-AC98-D1DD-B2CBC101443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534" t="-340" r="1" b="1816"/>
          <a:stretch/>
        </p:blipFill>
        <p:spPr>
          <a:xfrm>
            <a:off x="2704" y="0"/>
            <a:ext cx="12189296" cy="164592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DD54DC4-8BD1-E450-C6D4-DCC8D46EA6A9}"/>
              </a:ext>
            </a:extLst>
          </p:cNvPr>
          <p:cNvGrpSpPr/>
          <p:nvPr/>
        </p:nvGrpSpPr>
        <p:grpSpPr>
          <a:xfrm>
            <a:off x="126676" y="1677864"/>
            <a:ext cx="11932657" cy="5081397"/>
            <a:chOff x="31426" y="1677864"/>
            <a:chExt cx="11932657" cy="508139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7E4BEBC-6AEA-C684-6E35-FE5D37F5E859}"/>
                </a:ext>
              </a:extLst>
            </p:cNvPr>
            <p:cNvSpPr txBox="1"/>
            <p:nvPr/>
          </p:nvSpPr>
          <p:spPr>
            <a:xfrm>
              <a:off x="40027" y="1686915"/>
              <a:ext cx="2243229" cy="5072346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005FBD2-D5E5-A8D4-A640-75960ABD7F9B}"/>
                </a:ext>
              </a:extLst>
            </p:cNvPr>
            <p:cNvSpPr txBox="1"/>
            <p:nvPr/>
          </p:nvSpPr>
          <p:spPr>
            <a:xfrm>
              <a:off x="2381582" y="1686915"/>
              <a:ext cx="2350396" cy="5072346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946D2FC-2941-7A2F-3408-822C6BCBFC19}"/>
                </a:ext>
              </a:extLst>
            </p:cNvPr>
            <p:cNvSpPr txBox="1"/>
            <p:nvPr/>
          </p:nvSpPr>
          <p:spPr>
            <a:xfrm>
              <a:off x="4799829" y="1686915"/>
              <a:ext cx="2286451" cy="5072346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738FF93-ACD2-E8DF-220D-516810E86D94}"/>
                </a:ext>
              </a:extLst>
            </p:cNvPr>
            <p:cNvSpPr txBox="1"/>
            <p:nvPr/>
          </p:nvSpPr>
          <p:spPr>
            <a:xfrm>
              <a:off x="7164073" y="1686915"/>
              <a:ext cx="2378735" cy="5072346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B780C4B-1510-0B6D-DEE7-CA2A6BD32EDA}"/>
                </a:ext>
              </a:extLst>
            </p:cNvPr>
            <p:cNvSpPr txBox="1"/>
            <p:nvPr/>
          </p:nvSpPr>
          <p:spPr>
            <a:xfrm>
              <a:off x="9615659" y="1686915"/>
              <a:ext cx="2348424" cy="5072346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pic>
          <p:nvPicPr>
            <p:cNvPr id="1026" name="Picture 2" descr="Maria Bewley">
              <a:extLst>
                <a:ext uri="{FF2B5EF4-FFF2-40B4-BE49-F238E27FC236}">
                  <a16:creationId xmlns:a16="http://schemas.microsoft.com/office/drawing/2014/main" id="{7ECDC579-DA8D-87A7-2642-D6CDEB6E36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451" y="1984600"/>
              <a:ext cx="1701622" cy="2201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542062-D3BA-E957-1BEF-852566F21E0F}"/>
                </a:ext>
              </a:extLst>
            </p:cNvPr>
            <p:cNvSpPr txBox="1"/>
            <p:nvPr/>
          </p:nvSpPr>
          <p:spPr>
            <a:xfrm>
              <a:off x="31426" y="4544065"/>
              <a:ext cx="22432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Senior Scientific Director, Core Facilities, Penn State College of Medicine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C05092-4AD4-C3F3-3FB4-6B098C7BD91E}"/>
                </a:ext>
              </a:extLst>
            </p:cNvPr>
            <p:cNvSpPr txBox="1"/>
            <p:nvPr/>
          </p:nvSpPr>
          <p:spPr>
            <a:xfrm>
              <a:off x="647718" y="1677864"/>
              <a:ext cx="10278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9-5-2023</a:t>
              </a:r>
            </a:p>
          </p:txBody>
        </p:sp>
        <p:pic>
          <p:nvPicPr>
            <p:cNvPr id="1028" name="Picture 4" descr="Neela Yennawar | The Huck Institutes (en-US)">
              <a:extLst>
                <a:ext uri="{FF2B5EF4-FFF2-40B4-BE49-F238E27FC236}">
                  <a16:creationId xmlns:a16="http://schemas.microsoft.com/office/drawing/2014/main" id="{B04E8DA4-0A71-BEE8-C392-9BA78A384E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5848" y="2170936"/>
              <a:ext cx="1828800" cy="1828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AF9B673-0F19-C04B-6988-74B2E738DD18}"/>
                </a:ext>
              </a:extLst>
            </p:cNvPr>
            <p:cNvSpPr txBox="1"/>
            <p:nvPr/>
          </p:nvSpPr>
          <p:spPr>
            <a:xfrm flipH="1">
              <a:off x="2432667" y="1677864"/>
              <a:ext cx="206023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dirty="0"/>
                <a:t>5-1-2024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251440-A003-8592-7556-6D288E13B2B0}"/>
                </a:ext>
              </a:extLst>
            </p:cNvPr>
            <p:cNvSpPr txBox="1"/>
            <p:nvPr/>
          </p:nvSpPr>
          <p:spPr>
            <a:xfrm>
              <a:off x="2378719" y="4544065"/>
              <a:ext cx="237873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Director, X-Ray Crystallography and Automated Biological Calorimetry Core Facilities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4ADA15E-A04D-A968-636C-FB97B45A04A2}"/>
                </a:ext>
              </a:extLst>
            </p:cNvPr>
            <p:cNvSpPr txBox="1"/>
            <p:nvPr/>
          </p:nvSpPr>
          <p:spPr>
            <a:xfrm>
              <a:off x="2386619" y="5527186"/>
              <a:ext cx="22257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/>
                <a:t>“Strategic planning for core facility success”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C12DAD5-081C-657A-DF38-44280AFF2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37214" y="2079496"/>
              <a:ext cx="2011680" cy="201168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645417-9EF2-5608-5371-5CDACF98627B}"/>
                </a:ext>
              </a:extLst>
            </p:cNvPr>
            <p:cNvSpPr txBox="1"/>
            <p:nvPr/>
          </p:nvSpPr>
          <p:spPr>
            <a:xfrm>
              <a:off x="4799829" y="4544065"/>
              <a:ext cx="23787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/>
                <a:t>Associate Vice Provost for Faculty Affairs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2529F2-5128-2FE4-5484-C7F06F0F8890}"/>
                </a:ext>
              </a:extLst>
            </p:cNvPr>
            <p:cNvSpPr txBox="1"/>
            <p:nvPr/>
          </p:nvSpPr>
          <p:spPr>
            <a:xfrm>
              <a:off x="4919081" y="5527186"/>
              <a:ext cx="2065935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i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“Non-Tenure-Line Faculty: Support and Resources”</a:t>
              </a:r>
              <a:endParaRPr lang="en-US" sz="1400" b="1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962B464-E2C0-885F-3FE5-9F56FC8D9F1C}"/>
                </a:ext>
              </a:extLst>
            </p:cNvPr>
            <p:cNvSpPr txBox="1"/>
            <p:nvPr/>
          </p:nvSpPr>
          <p:spPr>
            <a:xfrm>
              <a:off x="5445419" y="1677864"/>
              <a:ext cx="11448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6-26-2024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332DE3-A6DE-C9E3-8C72-B495DA124176}"/>
                </a:ext>
              </a:extLst>
            </p:cNvPr>
            <p:cNvSpPr txBox="1"/>
            <p:nvPr/>
          </p:nvSpPr>
          <p:spPr>
            <a:xfrm>
              <a:off x="9699865" y="4544065"/>
              <a:ext cx="2167729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0" i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 Chief of Staff, The Office for Research Protections; Executive Director, Ethical Research and Outreach; Research Integrity Officer</a:t>
              </a:r>
              <a:endParaRPr lang="en-US" sz="1200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7614571-1FD3-F2F0-FEE8-3112598C2B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8143" b="8584"/>
            <a:stretch/>
          </p:blipFill>
          <p:spPr>
            <a:xfrm>
              <a:off x="9867139" y="2056439"/>
              <a:ext cx="1833180" cy="2057794"/>
            </a:xfrm>
            <a:prstGeom prst="rect">
              <a:avLst/>
            </a:prstGeom>
          </p:spPr>
        </p:pic>
        <p:pic>
          <p:nvPicPr>
            <p:cNvPr id="1030" name="Picture 6" descr="Leah Carraway-Justice - Organizational Development and Change Management  Consultant - Penn State University | LinkedIn">
              <a:extLst>
                <a:ext uri="{FF2B5EF4-FFF2-40B4-BE49-F238E27FC236}">
                  <a16:creationId xmlns:a16="http://schemas.microsoft.com/office/drawing/2014/main" id="{59BFF08F-DC83-6E78-4474-22CE44C156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4340" y="2160340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9AF8B44-FE7B-99CC-648B-7522664EFBB0}"/>
                </a:ext>
              </a:extLst>
            </p:cNvPr>
            <p:cNvSpPr txBox="1"/>
            <p:nvPr/>
          </p:nvSpPr>
          <p:spPr>
            <a:xfrm>
              <a:off x="7178563" y="4544065"/>
              <a:ext cx="228898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Office of Enterprise Change &amp; Transformation</a:t>
              </a:r>
            </a:p>
            <a:p>
              <a:r>
                <a:rPr lang="en-US" sz="1200"/>
                <a:t>Penn State Office of the President</a:t>
              </a:r>
            </a:p>
            <a:p>
              <a:r>
                <a:rPr lang="en-US" sz="1200"/>
                <a:t>USAC outreach and engagement co-chair.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07D7E5-F8AC-CB3C-1173-1986C5B4537E}"/>
                </a:ext>
              </a:extLst>
            </p:cNvPr>
            <p:cNvSpPr txBox="1"/>
            <p:nvPr/>
          </p:nvSpPr>
          <p:spPr>
            <a:xfrm>
              <a:off x="7699101" y="1677864"/>
              <a:ext cx="11448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6-26-2024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EAC83DE-D4F6-121B-F56A-5C4D11633139}"/>
                </a:ext>
              </a:extLst>
            </p:cNvPr>
            <p:cNvSpPr txBox="1"/>
            <p:nvPr/>
          </p:nvSpPr>
          <p:spPr>
            <a:xfrm>
              <a:off x="9612946" y="5527186"/>
              <a:ext cx="234842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“Research integrity: authorship acknowledgment and data management”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55B5A59-6AD6-5477-60D2-9EA8DE9CF683}"/>
                </a:ext>
              </a:extLst>
            </p:cNvPr>
            <p:cNvSpPr txBox="1"/>
            <p:nvPr/>
          </p:nvSpPr>
          <p:spPr>
            <a:xfrm>
              <a:off x="10272973" y="1677864"/>
              <a:ext cx="11448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7-31-2024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FF97A8B-E831-C7C0-2662-E3235AA81250}"/>
                </a:ext>
              </a:extLst>
            </p:cNvPr>
            <p:cNvSpPr txBox="1"/>
            <p:nvPr/>
          </p:nvSpPr>
          <p:spPr>
            <a:xfrm>
              <a:off x="7315882" y="5527186"/>
              <a:ext cx="214525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/>
                <a:t>“University staff advisory counsel: what we do and how to be involved”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833AABB-EB06-1A60-13D6-099BCA2D92CD}"/>
                </a:ext>
              </a:extLst>
            </p:cNvPr>
            <p:cNvSpPr txBox="1"/>
            <p:nvPr/>
          </p:nvSpPr>
          <p:spPr>
            <a:xfrm>
              <a:off x="103518" y="5527186"/>
              <a:ext cx="221387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“</a:t>
              </a:r>
              <a:r>
                <a:rPr lang="en-US" sz="1400" b="1"/>
                <a:t>Hershey medical school core facilities:</a:t>
              </a:r>
            </a:p>
            <a:p>
              <a:r>
                <a:rPr lang="en-US" sz="1400" b="1"/>
                <a:t>Managing research instrumentation and tracking impact”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E5F28B8-1465-884D-EB16-C346745C6934}"/>
                </a:ext>
              </a:extLst>
            </p:cNvPr>
            <p:cNvSpPr txBox="1"/>
            <p:nvPr/>
          </p:nvSpPr>
          <p:spPr>
            <a:xfrm>
              <a:off x="296755" y="4229867"/>
              <a:ext cx="14687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Maria </a:t>
              </a:r>
              <a:r>
                <a:rPr lang="en-US" dirty="0" err="1"/>
                <a:t>Bewly</a:t>
              </a:r>
              <a:endParaRPr 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D65F1D5-2079-3C07-E5EE-4CD0E8C50C48}"/>
                </a:ext>
              </a:extLst>
            </p:cNvPr>
            <p:cNvSpPr txBox="1"/>
            <p:nvPr/>
          </p:nvSpPr>
          <p:spPr>
            <a:xfrm>
              <a:off x="5257823" y="4229867"/>
              <a:ext cx="12030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Abby Diehl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AF3F70E-ED16-B8E6-8BF3-E6E9116AA35E}"/>
                </a:ext>
              </a:extLst>
            </p:cNvPr>
            <p:cNvSpPr txBox="1"/>
            <p:nvPr/>
          </p:nvSpPr>
          <p:spPr>
            <a:xfrm>
              <a:off x="7211243" y="4229867"/>
              <a:ext cx="2251194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/>
                <a:t>Leah Carraway-Justice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DCBD0F-B940-E155-B83A-589F2793B157}"/>
                </a:ext>
              </a:extLst>
            </p:cNvPr>
            <p:cNvSpPr txBox="1"/>
            <p:nvPr/>
          </p:nvSpPr>
          <p:spPr>
            <a:xfrm>
              <a:off x="9735426" y="4229867"/>
              <a:ext cx="19991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Courtney </a:t>
              </a:r>
              <a:r>
                <a:rPr lang="en-US" err="1"/>
                <a:t>Karmelita</a:t>
              </a:r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72B49EB-140E-7795-A906-949DA6C043A3}"/>
                </a:ext>
              </a:extLst>
            </p:cNvPr>
            <p:cNvSpPr txBox="1"/>
            <p:nvPr/>
          </p:nvSpPr>
          <p:spPr>
            <a:xfrm>
              <a:off x="2571919" y="4229867"/>
              <a:ext cx="1703736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/>
                <a:t>Neela </a:t>
              </a:r>
              <a:r>
                <a:rPr lang="en-US" dirty="0" err="1"/>
                <a:t>Yennawar</a:t>
              </a:r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FA09B93-BDB0-615E-5032-F22AAE57AF0E}"/>
              </a:ext>
            </a:extLst>
          </p:cNvPr>
          <p:cNvSpPr txBox="1"/>
          <p:nvPr/>
        </p:nvSpPr>
        <p:spPr>
          <a:xfrm>
            <a:off x="-2742" y="822960"/>
            <a:ext cx="1219203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Highlight of Coffee and Teams Talks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66A3520-E941-3823-280A-D436258676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2" y="15299"/>
            <a:ext cx="245291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5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DC27E5-0379-AC98-D1DD-B2CBC101443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534" t="-340" r="1" b="1816"/>
          <a:stretch/>
        </p:blipFill>
        <p:spPr>
          <a:xfrm>
            <a:off x="2704" y="0"/>
            <a:ext cx="12189296" cy="16459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35988A-9149-629B-6533-1C9879D3B871}"/>
              </a:ext>
            </a:extLst>
          </p:cNvPr>
          <p:cNvSpPr txBox="1"/>
          <p:nvPr/>
        </p:nvSpPr>
        <p:spPr>
          <a:xfrm>
            <a:off x="127598" y="1600200"/>
            <a:ext cx="11936803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0312" algn="l"/>
            <a:r>
              <a:rPr lang="en-US" sz="1500" b="1" dirty="0">
                <a:solidFill>
                  <a:srgbClr val="000000"/>
                </a:solidFill>
              </a:rPr>
              <a:t>Tuesday, September 5</a:t>
            </a:r>
            <a:r>
              <a:rPr lang="en-US" sz="1500" b="1" baseline="30000" dirty="0">
                <a:solidFill>
                  <a:srgbClr val="000000"/>
                </a:solidFill>
              </a:rPr>
              <a:t>th</a:t>
            </a:r>
            <a:r>
              <a:rPr lang="en-US" sz="1500" b="1" dirty="0">
                <a:solidFill>
                  <a:srgbClr val="000000"/>
                </a:solidFill>
              </a:rPr>
              <a:t> 2023 MSC Commons (Kick off)</a:t>
            </a:r>
          </a:p>
          <a:p>
            <a:pPr marL="496062" indent="-28575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Sung Hyun (Joseph) Cho – Cryo-Electron Microscope Core Facility – part of Huck. Study 3D structures of proteins and viruses.</a:t>
            </a:r>
          </a:p>
          <a:p>
            <a:pPr marL="496062" indent="-28575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Max </a:t>
            </a:r>
            <a:r>
              <a:rPr lang="en-US" sz="1500" dirty="0" err="1">
                <a:solidFill>
                  <a:srgbClr val="000000"/>
                </a:solidFill>
              </a:rPr>
              <a:t>Wetherington</a:t>
            </a:r>
            <a:r>
              <a:rPr lang="en-US" sz="1500" dirty="0">
                <a:solidFill>
                  <a:srgbClr val="000000"/>
                </a:solidFill>
              </a:rPr>
              <a:t> – Material Characterization Lab (MCL)</a:t>
            </a:r>
          </a:p>
          <a:p>
            <a:pPr marL="496062" indent="-28575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Maria Bewley – Core Facilities Director at the College of Medicine.</a:t>
            </a:r>
          </a:p>
          <a:p>
            <a:pPr marL="210312" algn="l"/>
            <a:endParaRPr lang="en-US" sz="1500" b="1" dirty="0">
              <a:solidFill>
                <a:srgbClr val="000000"/>
              </a:solidFill>
            </a:endParaRPr>
          </a:p>
          <a:p>
            <a:pPr marL="210312" algn="l"/>
            <a:r>
              <a:rPr lang="en-US" sz="1500" b="1" dirty="0">
                <a:solidFill>
                  <a:srgbClr val="000000"/>
                </a:solidFill>
              </a:rPr>
              <a:t>Wednesday, May 1</a:t>
            </a:r>
            <a:r>
              <a:rPr lang="en-US" sz="1500" b="1" baseline="30000" dirty="0">
                <a:solidFill>
                  <a:srgbClr val="000000"/>
                </a:solidFill>
              </a:rPr>
              <a:t>st</a:t>
            </a:r>
            <a:endParaRPr lang="en-US" sz="1500" b="1" dirty="0">
              <a:solidFill>
                <a:srgbClr val="000000"/>
              </a:solidFill>
            </a:endParaRPr>
          </a:p>
          <a:p>
            <a:pPr marL="496062" indent="-28575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Jenn Grey-My experience while working at a core facility for 12 years</a:t>
            </a:r>
          </a:p>
          <a:p>
            <a:pPr marL="496062" indent="-28575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Neela </a:t>
            </a:r>
            <a:r>
              <a:rPr lang="en-US" sz="1500" dirty="0" err="1">
                <a:solidFill>
                  <a:srgbClr val="000000"/>
                </a:solidFill>
              </a:rPr>
              <a:t>Yennawar</a:t>
            </a:r>
            <a:r>
              <a:rPr lang="en-US" sz="1500" dirty="0">
                <a:solidFill>
                  <a:srgbClr val="000000"/>
                </a:solidFill>
              </a:rPr>
              <a:t> -Strategic Planning for Core Facility Success</a:t>
            </a:r>
          </a:p>
          <a:p>
            <a:pPr marL="210312" algn="l"/>
            <a:endParaRPr lang="en-US" sz="1500" dirty="0">
              <a:solidFill>
                <a:srgbClr val="000000"/>
              </a:solidFill>
            </a:endParaRPr>
          </a:p>
          <a:p>
            <a:pPr marL="210312" algn="l"/>
            <a:r>
              <a:rPr lang="en-US" sz="1500" b="1" dirty="0">
                <a:solidFill>
                  <a:srgbClr val="000000"/>
                </a:solidFill>
              </a:rPr>
              <a:t>Wednesday, May 29</a:t>
            </a:r>
            <a:r>
              <a:rPr lang="en-US" sz="1500" b="1" baseline="30000" dirty="0">
                <a:solidFill>
                  <a:srgbClr val="000000"/>
                </a:solidFill>
              </a:rPr>
              <a:t>th</a:t>
            </a:r>
            <a:r>
              <a:rPr lang="en-US" sz="1500" b="1" dirty="0">
                <a:solidFill>
                  <a:srgbClr val="000000"/>
                </a:solidFill>
              </a:rPr>
              <a:t> </a:t>
            </a:r>
          </a:p>
          <a:p>
            <a:pPr marL="496062" indent="-28575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Tania </a:t>
            </a:r>
            <a:r>
              <a:rPr lang="en-US" sz="1500" dirty="0" err="1">
                <a:solidFill>
                  <a:srgbClr val="000000"/>
                </a:solidFill>
              </a:rPr>
              <a:t>Laremore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b="0" i="0" dirty="0">
                <a:solidFill>
                  <a:srgbClr val="000000"/>
                </a:solidFill>
                <a:effectLst/>
              </a:rPr>
              <a:t>– </a:t>
            </a:r>
            <a:r>
              <a:rPr lang="en-US" sz="1500" dirty="0">
                <a:solidFill>
                  <a:srgbClr val="000000"/>
                </a:solidFill>
              </a:rPr>
              <a:t>Director, Proteomics and Mass Spectrometry Core Facility​</a:t>
            </a:r>
          </a:p>
          <a:p>
            <a:pPr marL="496062" indent="-28575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Anthony </a:t>
            </a:r>
            <a:r>
              <a:rPr lang="en-US" sz="1500" dirty="0" err="1">
                <a:solidFill>
                  <a:srgbClr val="000000"/>
                </a:solidFill>
              </a:rPr>
              <a:t>Richardella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b="0" i="0" dirty="0">
                <a:solidFill>
                  <a:srgbClr val="000000"/>
                </a:solidFill>
                <a:effectLst/>
              </a:rPr>
              <a:t>–  </a:t>
            </a:r>
            <a:r>
              <a:rPr lang="en-US" sz="1500" dirty="0">
                <a:solidFill>
                  <a:srgbClr val="000000"/>
                </a:solidFill>
              </a:rPr>
              <a:t>from MRI 2D Crystal Consortium </a:t>
            </a:r>
          </a:p>
          <a:p>
            <a:pPr marL="210312" algn="l"/>
            <a:endParaRPr lang="en-US" sz="1500" b="1" i="0" dirty="0">
              <a:solidFill>
                <a:srgbClr val="000000"/>
              </a:solidFill>
              <a:effectLst/>
            </a:endParaRPr>
          </a:p>
          <a:p>
            <a:pPr marL="210312" algn="l"/>
            <a:r>
              <a:rPr lang="en-US" sz="1500" b="1" i="0" dirty="0">
                <a:solidFill>
                  <a:srgbClr val="000000"/>
                </a:solidFill>
                <a:effectLst/>
              </a:rPr>
              <a:t>Wednesday, June 26</a:t>
            </a:r>
            <a:r>
              <a:rPr lang="en-US" sz="1500" b="1" i="0" baseline="30000" dirty="0">
                <a:solidFill>
                  <a:srgbClr val="000000"/>
                </a:solidFill>
                <a:effectLst/>
              </a:rPr>
              <a:t>th</a:t>
            </a:r>
            <a:endParaRPr lang="en-US" sz="1500" b="1" i="0" dirty="0">
              <a:solidFill>
                <a:srgbClr val="000000"/>
              </a:solidFill>
              <a:effectLst/>
            </a:endParaRPr>
          </a:p>
          <a:p>
            <a:pPr marL="496062" indent="-285750">
              <a:buFont typeface="Arial" panose="020B0604020202020204" pitchFamily="34" charset="0"/>
              <a:buChar char="•"/>
            </a:pPr>
            <a:r>
              <a:rPr lang="en-US" sz="1500" i="0" dirty="0">
                <a:solidFill>
                  <a:srgbClr val="000000"/>
                </a:solidFill>
                <a:effectLst/>
              </a:rPr>
              <a:t>Abbey Diehl – Assist Vice Provost of Faculty Affairs – “Non-Tenure-Line Faculty: Support and Resources” Penn State University Staff Advisory Committee</a:t>
            </a:r>
          </a:p>
          <a:p>
            <a:pPr marL="496062" indent="-285750">
              <a:buFont typeface="Arial" panose="020B0604020202020204" pitchFamily="34" charset="0"/>
              <a:buChar char="•"/>
            </a:pPr>
            <a:r>
              <a:rPr lang="en-US" sz="1500" dirty="0"/>
              <a:t>Leah Carraway-Justice </a:t>
            </a:r>
            <a:r>
              <a:rPr lang="en-US" sz="1500" i="0" dirty="0">
                <a:solidFill>
                  <a:srgbClr val="000000"/>
                </a:solidFill>
                <a:effectLst/>
              </a:rPr>
              <a:t>–</a:t>
            </a:r>
            <a:r>
              <a:rPr lang="en-US" sz="1500" dirty="0"/>
              <a:t> Office of Enterprise Change &amp; Transformation, Penn State Office of the President USAC outreach and engagement co-chair. “University staff advisory counsel: what we do and how to be involved”</a:t>
            </a:r>
          </a:p>
          <a:p>
            <a:pPr marL="210312" algn="l"/>
            <a:endParaRPr lang="en-US" sz="1500" dirty="0"/>
          </a:p>
          <a:p>
            <a:pPr marL="210312" algn="l"/>
            <a:r>
              <a:rPr lang="en-US" sz="1500" b="1" dirty="0"/>
              <a:t>Wednesday, July 31</a:t>
            </a:r>
            <a:r>
              <a:rPr lang="en-US" sz="1500" b="1" baseline="30000" dirty="0"/>
              <a:t>st</a:t>
            </a:r>
          </a:p>
          <a:p>
            <a:pPr marL="496062" indent="-285750">
              <a:buFont typeface="Arial" panose="020B0604020202020204" pitchFamily="34" charset="0"/>
              <a:buChar char="•"/>
            </a:pPr>
            <a:r>
              <a:rPr lang="en-US" sz="1500" dirty="0"/>
              <a:t>Courtney </a:t>
            </a:r>
            <a:r>
              <a:rPr lang="en-US" sz="1500" dirty="0" err="1"/>
              <a:t>Karmelita</a:t>
            </a:r>
            <a:r>
              <a:rPr lang="en-US" sz="1500" dirty="0"/>
              <a:t> </a:t>
            </a:r>
            <a:r>
              <a:rPr lang="en-US" sz="1500" i="0" dirty="0">
                <a:solidFill>
                  <a:srgbClr val="000000"/>
                </a:solidFill>
                <a:effectLst/>
              </a:rPr>
              <a:t>–</a:t>
            </a:r>
            <a:r>
              <a:rPr lang="en-US" sz="1500" dirty="0"/>
              <a:t> </a:t>
            </a:r>
            <a:r>
              <a:rPr lang="en-US" sz="1500" i="0" dirty="0">
                <a:solidFill>
                  <a:srgbClr val="000000"/>
                </a:solidFill>
                <a:effectLst/>
              </a:rPr>
              <a:t> Chief of Staff, The Office for Research Protections; Executive Director, Ethical Research and Outreach; Research Integrity Officer </a:t>
            </a:r>
            <a:r>
              <a:rPr lang="en-US" sz="1500" dirty="0"/>
              <a:t>“Research integrity: authorship acknowledgment and data management”</a:t>
            </a:r>
            <a:endParaRPr lang="en-US" sz="150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8C6B45-7F14-913F-0827-89A3D4B3A4E6}"/>
              </a:ext>
            </a:extLst>
          </p:cNvPr>
          <p:cNvSpPr txBox="1"/>
          <p:nvPr/>
        </p:nvSpPr>
        <p:spPr>
          <a:xfrm>
            <a:off x="0" y="822960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Coffee and Teams Talks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C473A58-EE04-47E4-782B-C38ED67A3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245291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91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DC27E5-0379-AC98-D1DD-B2CBC101443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/>
          <a:srcRect l="534" t="-340" r="1" b="1816"/>
          <a:stretch/>
        </p:blipFill>
        <p:spPr>
          <a:xfrm>
            <a:off x="2704" y="0"/>
            <a:ext cx="12189296" cy="16459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8C6B45-7F14-913F-0827-89A3D4B3A4E6}"/>
              </a:ext>
            </a:extLst>
          </p:cNvPr>
          <p:cNvSpPr txBox="1"/>
          <p:nvPr/>
        </p:nvSpPr>
        <p:spPr>
          <a:xfrm>
            <a:off x="0" y="822960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Current and Future  Activities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C473A58-EE04-47E4-782B-C38ED67A3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2452915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490F3E-40B7-6B6F-0D34-188CE8032AA4}"/>
              </a:ext>
            </a:extLst>
          </p:cNvPr>
          <p:cNvSpPr txBox="1"/>
          <p:nvPr/>
        </p:nvSpPr>
        <p:spPr>
          <a:xfrm>
            <a:off x="5891367" y="1645920"/>
            <a:ext cx="6300634" cy="51206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/>
              <a:t>2025 (Planned)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Core tours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Rotating tours of each core facility, allowing anyone interested to see what each core facility does.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Coffee and Teams (continue summer series April-Aug)</a:t>
            </a:r>
            <a:endParaRPr lang="en-US" sz="2000" dirty="0">
              <a:ea typeface="Calibri"/>
              <a:cs typeface="Calibri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a typeface="Calibri"/>
                <a:cs typeface="Calibri"/>
              </a:rPr>
              <a:t>Talks may include: </a:t>
            </a:r>
          </a:p>
          <a:p>
            <a:pPr marL="1200150" lvl="2" indent="-285750">
              <a:spcAft>
                <a:spcPts val="600"/>
              </a:spcAft>
              <a:buFont typeface="Wingdings" panose="020B0604020202020204" pitchFamily="34" charset="0"/>
              <a:buChar char="§"/>
            </a:pPr>
            <a:r>
              <a:rPr lang="en-US" sz="2000" dirty="0">
                <a:ea typeface="Calibri"/>
                <a:cs typeface="Calibri"/>
              </a:rPr>
              <a:t> ARSO Process, contracts, purchasing, iLab vs LEO</a:t>
            </a:r>
          </a:p>
          <a:p>
            <a:pPr marL="1200150" lvl="2" indent="-285750">
              <a:spcAft>
                <a:spcPts val="600"/>
              </a:spcAft>
              <a:buFont typeface="Wingdings" panose="020B0604020202020204" pitchFamily="34" charset="0"/>
              <a:buChar char="§"/>
            </a:pPr>
            <a:r>
              <a:rPr lang="en-US" sz="2000" dirty="0">
                <a:ea typeface="Calibri"/>
                <a:cs typeface="Calibri"/>
              </a:rPr>
              <a:t>Authorship and acknowledgment guidance update</a:t>
            </a:r>
          </a:p>
          <a:p>
            <a:pPr marL="1200150" lvl="2" indent="-285750">
              <a:spcAft>
                <a:spcPts val="600"/>
              </a:spcAft>
              <a:buFont typeface="Wingdings" panose="020B0604020202020204" pitchFamily="34" charset="0"/>
              <a:buChar char="§"/>
            </a:pPr>
            <a:r>
              <a:rPr lang="en-US" sz="2000" dirty="0">
                <a:ea typeface="Calibri"/>
                <a:cs typeface="Calibri"/>
              </a:rPr>
              <a:t>Opportunities for staff development and recognition of exceptional core facility staff and faculty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Off-campus Social (Winter 2025)</a:t>
            </a:r>
            <a:endParaRPr lang="en-US" sz="2000" dirty="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E38D6A-AF4A-398F-650B-29DBBF9B6D25}"/>
              </a:ext>
            </a:extLst>
          </p:cNvPr>
          <p:cNvSpPr txBox="1"/>
          <p:nvPr/>
        </p:nvSpPr>
        <p:spPr>
          <a:xfrm>
            <a:off x="0" y="1645920"/>
            <a:ext cx="5686425" cy="46935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dirty="0"/>
              <a:t>2024 (Current)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Contributing to acknowledgment and authorship working group.</a:t>
            </a:r>
            <a:endParaRPr lang="en-US" sz="2000" dirty="0">
              <a:ea typeface="Calibri"/>
              <a:cs typeface="Calibri"/>
            </a:endParaRP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a typeface="Calibri"/>
                <a:cs typeface="Calibri"/>
              </a:rPr>
              <a:t>We asked for input and got members to join the working group. 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a typeface="Calibri"/>
                <a:cs typeface="Calibri"/>
              </a:rPr>
              <a:t>We helped the working group get examples of current policy implementation.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a typeface="Calibri"/>
                <a:cs typeface="Calibri"/>
              </a:rPr>
              <a:t>Plan to help ORP educate the community of new guidance  and  hold focus groups and/or gather feedback from core facility community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a typeface="Calibri"/>
                <a:cs typeface="Calibri"/>
              </a:rPr>
              <a:t>Plan of campus social  for Feb 2025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a typeface="Calibri"/>
                <a:cs typeface="Calibri"/>
              </a:rPr>
              <a:t>Aimed to build a sense of community outside of the work environment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92986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BD6B4C9C6F554E85A40E030F57CF09" ma:contentTypeVersion="4" ma:contentTypeDescription="Create a new document." ma:contentTypeScope="" ma:versionID="e4af0dd8fc50269452fc63a88e46c44f">
  <xsd:schema xmlns:xsd="http://www.w3.org/2001/XMLSchema" xmlns:xs="http://www.w3.org/2001/XMLSchema" xmlns:p="http://schemas.microsoft.com/office/2006/metadata/properties" xmlns:ns2="bece09e9-dd73-4751-b2c0-fb3afcfb2b19" targetNamespace="http://schemas.microsoft.com/office/2006/metadata/properties" ma:root="true" ma:fieldsID="4cdf48c025cd44b1abd5344c577c5722" ns2:_="">
    <xsd:import namespace="bece09e9-dd73-4751-b2c0-fb3afcfb2b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ce09e9-dd73-4751-b2c0-fb3afcfb2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1F053-CB0A-481E-BA8F-EFC3BC37FA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ce09e9-dd73-4751-b2c0-fb3afcfb2b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18C76F-2D39-429C-AA62-513B609F1325}">
  <ds:schemaRefs>
    <ds:schemaRef ds:uri="http://www.w3.org/XML/1998/namespace"/>
    <ds:schemaRef ds:uri="152e1023-2451-4254-8bc7-0ddacd2a65b9"/>
    <ds:schemaRef ds:uri="http://purl.org/dc/dcmitype/"/>
    <ds:schemaRef ds:uri="1801306c-dd4f-4fc9-a194-a5a615632e4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62411CF-3B8C-4816-80EA-1B4D71B6443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cf48d45-3ddb-4389-a9c1-c115526eb52e}" enabled="0" method="" siteId="{7cf48d45-3ddb-4389-a9c1-c115526eb52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945</Words>
  <Application>Microsoft Office PowerPoint</Application>
  <PresentationFormat>Widescreen</PresentationFormat>
  <Paragraphs>120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Zimudzi, Tawanda J</dc:creator>
  <cp:lastModifiedBy>Kiemle, Sarah</cp:lastModifiedBy>
  <cp:revision>4</cp:revision>
  <dcterms:created xsi:type="dcterms:W3CDTF">2023-09-05T13:09:08Z</dcterms:created>
  <dcterms:modified xsi:type="dcterms:W3CDTF">2025-04-11T15:51:56Z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0x0101009CBD6B4C9C6F554E85A40E030F57CF09</vt:lpwstr>
  </property>
</Properties>
</file>